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57" r:id="rId3"/>
    <p:sldId id="258" r:id="rId4"/>
    <p:sldId id="259" r:id="rId5"/>
    <p:sldId id="265" r:id="rId6"/>
    <p:sldId id="264" r:id="rId7"/>
    <p:sldId id="262" r:id="rId8"/>
    <p:sldId id="266" r:id="rId9"/>
    <p:sldId id="260" r:id="rId10"/>
    <p:sldId id="267" r:id="rId11"/>
    <p:sldId id="261" r:id="rId12"/>
    <p:sldId id="268" r:id="rId13"/>
    <p:sldId id="269" r:id="rId14"/>
    <p:sldId id="270" r:id="rId15"/>
    <p:sldId id="263" r:id="rId16"/>
    <p:sldId id="271" r:id="rId17"/>
    <p:sldId id="273" r:id="rId18"/>
    <p:sldId id="274"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74376" autoAdjust="0"/>
  </p:normalViewPr>
  <p:slideViewPr>
    <p:cSldViewPr snapToGrid="0">
      <p:cViewPr varScale="1">
        <p:scale>
          <a:sx n="59" d="100"/>
          <a:sy n="59" d="100"/>
        </p:scale>
        <p:origin x="7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C81AB-F871-40E6-A734-EFC9BCFC784A}"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934EC-963A-4A95-BA23-86473157A284}" type="slidenum">
              <a:rPr lang="en-US" smtClean="0"/>
              <a:t>‹#›</a:t>
            </a:fld>
            <a:endParaRPr lang="en-US"/>
          </a:p>
        </p:txBody>
      </p:sp>
    </p:spTree>
    <p:extLst>
      <p:ext uri="{BB962C8B-B14F-4D97-AF65-F5344CB8AC3E}">
        <p14:creationId xmlns:p14="http://schemas.microsoft.com/office/powerpoint/2010/main" val="134825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934EC-963A-4A95-BA23-86473157A284}" type="slidenum">
              <a:rPr lang="en-US" smtClean="0"/>
              <a:t>1</a:t>
            </a:fld>
            <a:endParaRPr lang="en-US"/>
          </a:p>
        </p:txBody>
      </p:sp>
    </p:spTree>
    <p:extLst>
      <p:ext uri="{BB962C8B-B14F-4D97-AF65-F5344CB8AC3E}">
        <p14:creationId xmlns:p14="http://schemas.microsoft.com/office/powerpoint/2010/main" val="302782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934EC-963A-4A95-BA23-86473157A284}" type="slidenum">
              <a:rPr lang="en-US" smtClean="0"/>
              <a:t>11</a:t>
            </a:fld>
            <a:endParaRPr lang="en-US"/>
          </a:p>
        </p:txBody>
      </p:sp>
    </p:spTree>
    <p:extLst>
      <p:ext uri="{BB962C8B-B14F-4D97-AF65-F5344CB8AC3E}">
        <p14:creationId xmlns:p14="http://schemas.microsoft.com/office/powerpoint/2010/main" val="243168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query builder allows you to choose which fields you want to display and where you want them positioned. </a:t>
            </a:r>
          </a:p>
        </p:txBody>
      </p:sp>
      <p:sp>
        <p:nvSpPr>
          <p:cNvPr id="4" name="Slide Number Placeholder 3"/>
          <p:cNvSpPr>
            <a:spLocks noGrp="1"/>
          </p:cNvSpPr>
          <p:nvPr>
            <p:ph type="sldNum" sz="quarter" idx="5"/>
          </p:nvPr>
        </p:nvSpPr>
        <p:spPr/>
        <p:txBody>
          <a:bodyPr/>
          <a:lstStyle/>
          <a:p>
            <a:fld id="{75F934EC-963A-4A95-BA23-86473157A284}" type="slidenum">
              <a:rPr lang="en-US" smtClean="0"/>
              <a:t>12</a:t>
            </a:fld>
            <a:endParaRPr lang="en-US"/>
          </a:p>
        </p:txBody>
      </p:sp>
    </p:spTree>
    <p:extLst>
      <p:ext uri="{BB962C8B-B14F-4D97-AF65-F5344CB8AC3E}">
        <p14:creationId xmlns:p14="http://schemas.microsoft.com/office/powerpoint/2010/main" val="202694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filter out by fields from the system. </a:t>
            </a:r>
          </a:p>
        </p:txBody>
      </p:sp>
      <p:sp>
        <p:nvSpPr>
          <p:cNvPr id="4" name="Slide Number Placeholder 3"/>
          <p:cNvSpPr>
            <a:spLocks noGrp="1"/>
          </p:cNvSpPr>
          <p:nvPr>
            <p:ph type="sldNum" sz="quarter" idx="5"/>
          </p:nvPr>
        </p:nvSpPr>
        <p:spPr/>
        <p:txBody>
          <a:bodyPr/>
          <a:lstStyle/>
          <a:p>
            <a:fld id="{75F934EC-963A-4A95-BA23-86473157A284}" type="slidenum">
              <a:rPr lang="en-US" smtClean="0"/>
              <a:t>13</a:t>
            </a:fld>
            <a:endParaRPr lang="en-US"/>
          </a:p>
        </p:txBody>
      </p:sp>
    </p:spTree>
    <p:extLst>
      <p:ext uri="{BB962C8B-B14F-4D97-AF65-F5344CB8AC3E}">
        <p14:creationId xmlns:p14="http://schemas.microsoft.com/office/powerpoint/2010/main" val="190725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sort the results by any field you chose to display. </a:t>
            </a:r>
          </a:p>
        </p:txBody>
      </p:sp>
      <p:sp>
        <p:nvSpPr>
          <p:cNvPr id="4" name="Slide Number Placeholder 3"/>
          <p:cNvSpPr>
            <a:spLocks noGrp="1"/>
          </p:cNvSpPr>
          <p:nvPr>
            <p:ph type="sldNum" sz="quarter" idx="5"/>
          </p:nvPr>
        </p:nvSpPr>
        <p:spPr/>
        <p:txBody>
          <a:bodyPr/>
          <a:lstStyle/>
          <a:p>
            <a:fld id="{75F934EC-963A-4A95-BA23-86473157A284}" type="slidenum">
              <a:rPr lang="en-US" smtClean="0"/>
              <a:t>14</a:t>
            </a:fld>
            <a:endParaRPr lang="en-US"/>
          </a:p>
        </p:txBody>
      </p:sp>
    </p:spTree>
    <p:extLst>
      <p:ext uri="{BB962C8B-B14F-4D97-AF65-F5344CB8AC3E}">
        <p14:creationId xmlns:p14="http://schemas.microsoft.com/office/powerpoint/2010/main" val="349219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Helpful to help people find the reservation they are looking for… Maybe it wasn’t put in the Web App and the everyday user and Process template weren’t added to the reservation so they can’t see it online. This is a department that has tons of reservations </a:t>
            </a:r>
          </a:p>
          <a:p>
            <a:pPr marL="171450" indent="-171450">
              <a:buFontTx/>
              <a:buChar char="-"/>
            </a:pPr>
            <a:r>
              <a:rPr lang="en-US" dirty="0"/>
              <a:t>Helpful if someone needs a list of events happening in your area and they don’t’ need much other details. </a:t>
            </a:r>
          </a:p>
        </p:txBody>
      </p:sp>
      <p:sp>
        <p:nvSpPr>
          <p:cNvPr id="4" name="Slide Number Placeholder 3"/>
          <p:cNvSpPr>
            <a:spLocks noGrp="1"/>
          </p:cNvSpPr>
          <p:nvPr>
            <p:ph type="sldNum" sz="quarter" idx="5"/>
          </p:nvPr>
        </p:nvSpPr>
        <p:spPr/>
        <p:txBody>
          <a:bodyPr/>
          <a:lstStyle/>
          <a:p>
            <a:fld id="{75F934EC-963A-4A95-BA23-86473157A284}" type="slidenum">
              <a:rPr lang="en-US" smtClean="0"/>
              <a:t>15</a:t>
            </a:fld>
            <a:endParaRPr lang="en-US"/>
          </a:p>
        </p:txBody>
      </p:sp>
    </p:spTree>
    <p:extLst>
      <p:ext uri="{BB962C8B-B14F-4D97-AF65-F5344CB8AC3E}">
        <p14:creationId xmlns:p14="http://schemas.microsoft.com/office/powerpoint/2010/main" val="164659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left is the Basic format and if you click the word “Advanced” you will see the bottom right which is the Advanced format. It is similar to filtering in the Query. </a:t>
            </a:r>
          </a:p>
        </p:txBody>
      </p:sp>
      <p:sp>
        <p:nvSpPr>
          <p:cNvPr id="4" name="Slide Number Placeholder 3"/>
          <p:cNvSpPr>
            <a:spLocks noGrp="1"/>
          </p:cNvSpPr>
          <p:nvPr>
            <p:ph type="sldNum" sz="quarter" idx="5"/>
          </p:nvPr>
        </p:nvSpPr>
        <p:spPr/>
        <p:txBody>
          <a:bodyPr/>
          <a:lstStyle/>
          <a:p>
            <a:fld id="{75F934EC-963A-4A95-BA23-86473157A284}" type="slidenum">
              <a:rPr lang="en-US" smtClean="0"/>
              <a:t>16</a:t>
            </a:fld>
            <a:endParaRPr lang="en-US"/>
          </a:p>
        </p:txBody>
      </p:sp>
    </p:spTree>
    <p:extLst>
      <p:ext uri="{BB962C8B-B14F-4D97-AF65-F5344CB8AC3E}">
        <p14:creationId xmlns:p14="http://schemas.microsoft.com/office/powerpoint/2010/main" val="57208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Facilities wants to know when they can do work in a particular area of your building</a:t>
            </a:r>
          </a:p>
          <a:p>
            <a:endParaRPr lang="en-US" dirty="0"/>
          </a:p>
        </p:txBody>
      </p:sp>
      <p:sp>
        <p:nvSpPr>
          <p:cNvPr id="4" name="Slide Number Placeholder 3"/>
          <p:cNvSpPr>
            <a:spLocks noGrp="1"/>
          </p:cNvSpPr>
          <p:nvPr>
            <p:ph type="sldNum" sz="quarter" idx="5"/>
          </p:nvPr>
        </p:nvSpPr>
        <p:spPr/>
        <p:txBody>
          <a:bodyPr/>
          <a:lstStyle/>
          <a:p>
            <a:fld id="{75F934EC-963A-4A95-BA23-86473157A284}" type="slidenum">
              <a:rPr lang="en-US" smtClean="0"/>
              <a:t>17</a:t>
            </a:fld>
            <a:endParaRPr lang="en-US"/>
          </a:p>
        </p:txBody>
      </p:sp>
    </p:spTree>
    <p:extLst>
      <p:ext uri="{BB962C8B-B14F-4D97-AF65-F5344CB8AC3E}">
        <p14:creationId xmlns:p14="http://schemas.microsoft.com/office/powerpoint/2010/main" val="61723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choose multiple dates to display and then print a list or export an Excel with the data.</a:t>
            </a:r>
          </a:p>
        </p:txBody>
      </p:sp>
      <p:sp>
        <p:nvSpPr>
          <p:cNvPr id="4" name="Slide Number Placeholder 3"/>
          <p:cNvSpPr>
            <a:spLocks noGrp="1"/>
          </p:cNvSpPr>
          <p:nvPr>
            <p:ph type="sldNum" sz="quarter" idx="5"/>
          </p:nvPr>
        </p:nvSpPr>
        <p:spPr/>
        <p:txBody>
          <a:bodyPr/>
          <a:lstStyle/>
          <a:p>
            <a:fld id="{75F934EC-963A-4A95-BA23-86473157A284}" type="slidenum">
              <a:rPr lang="en-US" smtClean="0"/>
              <a:t>18</a:t>
            </a:fld>
            <a:endParaRPr lang="en-US"/>
          </a:p>
        </p:txBody>
      </p:sp>
    </p:spTree>
    <p:extLst>
      <p:ext uri="{BB962C8B-B14F-4D97-AF65-F5344CB8AC3E}">
        <p14:creationId xmlns:p14="http://schemas.microsoft.com/office/powerpoint/2010/main" val="282519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934EC-963A-4A95-BA23-86473157A284}" type="slidenum">
              <a:rPr lang="en-US" smtClean="0"/>
              <a:t>19</a:t>
            </a:fld>
            <a:endParaRPr lang="en-US"/>
          </a:p>
        </p:txBody>
      </p:sp>
    </p:spTree>
    <p:extLst>
      <p:ext uri="{BB962C8B-B14F-4D97-AF65-F5344CB8AC3E}">
        <p14:creationId xmlns:p14="http://schemas.microsoft.com/office/powerpoint/2010/main" val="234181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over 110 EMS pre reports </a:t>
            </a:r>
          </a:p>
          <a:p>
            <a:r>
              <a:rPr lang="en-US" dirty="0"/>
              <a:t>Over 90 automated reports are sent out from the system.. Daily, weekly, biweekly, monthly and everything in between</a:t>
            </a:r>
          </a:p>
        </p:txBody>
      </p:sp>
      <p:sp>
        <p:nvSpPr>
          <p:cNvPr id="4" name="Slide Number Placeholder 3"/>
          <p:cNvSpPr>
            <a:spLocks noGrp="1"/>
          </p:cNvSpPr>
          <p:nvPr>
            <p:ph type="sldNum" sz="quarter" idx="5"/>
          </p:nvPr>
        </p:nvSpPr>
        <p:spPr/>
        <p:txBody>
          <a:bodyPr/>
          <a:lstStyle/>
          <a:p>
            <a:fld id="{75F934EC-963A-4A95-BA23-86473157A284}" type="slidenum">
              <a:rPr lang="en-US" smtClean="0"/>
              <a:t>2</a:t>
            </a:fld>
            <a:endParaRPr lang="en-US"/>
          </a:p>
        </p:txBody>
      </p:sp>
    </p:spTree>
    <p:extLst>
      <p:ext uri="{BB962C8B-B14F-4D97-AF65-F5344CB8AC3E}">
        <p14:creationId xmlns:p14="http://schemas.microsoft.com/office/powerpoint/2010/main" val="17975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 the use of certain spaces you oversee for example, when I was point or Reunion Weekend, I created a View that contained all of the rooms Reunion used so if I received a call I could quickly spot or move to another space.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F934EC-963A-4A95-BA23-86473157A284}" type="slidenum">
              <a:rPr lang="en-US" smtClean="0"/>
              <a:t>3</a:t>
            </a:fld>
            <a:endParaRPr lang="en-US"/>
          </a:p>
        </p:txBody>
      </p:sp>
    </p:spTree>
    <p:extLst>
      <p:ext uri="{BB962C8B-B14F-4D97-AF65-F5344CB8AC3E}">
        <p14:creationId xmlns:p14="http://schemas.microsoft.com/office/powerpoint/2010/main" val="192378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Gives the most information regarding the event. If you have it configured to list Dining Services, or Support Services information, it will all display. </a:t>
            </a:r>
          </a:p>
        </p:txBody>
      </p:sp>
      <p:sp>
        <p:nvSpPr>
          <p:cNvPr id="4" name="Slide Number Placeholder 3"/>
          <p:cNvSpPr>
            <a:spLocks noGrp="1"/>
          </p:cNvSpPr>
          <p:nvPr>
            <p:ph type="sldNum" sz="quarter" idx="5"/>
          </p:nvPr>
        </p:nvSpPr>
        <p:spPr/>
        <p:txBody>
          <a:bodyPr/>
          <a:lstStyle/>
          <a:p>
            <a:fld id="{75F934EC-963A-4A95-BA23-86473157A284}" type="slidenum">
              <a:rPr lang="en-US" smtClean="0"/>
              <a:t>4</a:t>
            </a:fld>
            <a:endParaRPr lang="en-US"/>
          </a:p>
        </p:txBody>
      </p:sp>
    </p:spTree>
    <p:extLst>
      <p:ext uri="{BB962C8B-B14F-4D97-AF65-F5344CB8AC3E}">
        <p14:creationId xmlns:p14="http://schemas.microsoft.com/office/powerpoint/2010/main" val="207420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Specially formatted version Setup Worksheet of the weekly campus Operations Report</a:t>
            </a:r>
          </a:p>
        </p:txBody>
      </p:sp>
      <p:sp>
        <p:nvSpPr>
          <p:cNvPr id="4" name="Slide Number Placeholder 3"/>
          <p:cNvSpPr>
            <a:spLocks noGrp="1"/>
          </p:cNvSpPr>
          <p:nvPr>
            <p:ph type="sldNum" sz="quarter" idx="5"/>
          </p:nvPr>
        </p:nvSpPr>
        <p:spPr/>
        <p:txBody>
          <a:bodyPr/>
          <a:lstStyle/>
          <a:p>
            <a:fld id="{75F934EC-963A-4A95-BA23-86473157A284}" type="slidenum">
              <a:rPr lang="en-US" smtClean="0"/>
              <a:t>5</a:t>
            </a:fld>
            <a:endParaRPr lang="en-US"/>
          </a:p>
        </p:txBody>
      </p:sp>
    </p:spTree>
    <p:extLst>
      <p:ext uri="{BB962C8B-B14F-4D97-AF65-F5344CB8AC3E}">
        <p14:creationId xmlns:p14="http://schemas.microsoft.com/office/powerpoint/2010/main" val="306380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Setup Worksheet the Support Services staff receive every morning. It only displays bookings that have the ECSS | Support Services categories.</a:t>
            </a:r>
          </a:p>
        </p:txBody>
      </p:sp>
      <p:sp>
        <p:nvSpPr>
          <p:cNvPr id="4" name="Slide Number Placeholder 3"/>
          <p:cNvSpPr>
            <a:spLocks noGrp="1"/>
          </p:cNvSpPr>
          <p:nvPr>
            <p:ph type="sldNum" sz="quarter" idx="5"/>
          </p:nvPr>
        </p:nvSpPr>
        <p:spPr/>
        <p:txBody>
          <a:bodyPr/>
          <a:lstStyle/>
          <a:p>
            <a:fld id="{75F934EC-963A-4A95-BA23-86473157A284}" type="slidenum">
              <a:rPr lang="en-US" smtClean="0"/>
              <a:t>6</a:t>
            </a:fld>
            <a:endParaRPr lang="en-US"/>
          </a:p>
        </p:txBody>
      </p:sp>
    </p:spTree>
    <p:extLst>
      <p:ext uri="{BB962C8B-B14F-4D97-AF65-F5344CB8AC3E}">
        <p14:creationId xmlns:p14="http://schemas.microsoft.com/office/powerpoint/2010/main" val="209562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Places where not a lot of information is needed; where a quick list of what’s happening would be helpful for conference rooms, </a:t>
            </a:r>
          </a:p>
          <a:p>
            <a:pPr marL="0" indent="0">
              <a:buFontTx/>
              <a:buNone/>
            </a:pPr>
            <a:r>
              <a:rPr lang="en-US" dirty="0"/>
              <a:t>- CSI receives reports of their daily vans, Custodial receives one for </a:t>
            </a:r>
            <a:r>
              <a:rPr lang="en-US" dirty="0" err="1"/>
              <a:t>Thailmer</a:t>
            </a:r>
            <a:r>
              <a:rPr lang="en-US" dirty="0"/>
              <a:t> cottage</a:t>
            </a:r>
          </a:p>
        </p:txBody>
      </p:sp>
      <p:sp>
        <p:nvSpPr>
          <p:cNvPr id="4" name="Slide Number Placeholder 3"/>
          <p:cNvSpPr>
            <a:spLocks noGrp="1"/>
          </p:cNvSpPr>
          <p:nvPr>
            <p:ph type="sldNum" sz="quarter" idx="5"/>
          </p:nvPr>
        </p:nvSpPr>
        <p:spPr/>
        <p:txBody>
          <a:bodyPr/>
          <a:lstStyle/>
          <a:p>
            <a:fld id="{75F934EC-963A-4A95-BA23-86473157A284}" type="slidenum">
              <a:rPr lang="en-US" smtClean="0"/>
              <a:t>7</a:t>
            </a:fld>
            <a:endParaRPr lang="en-US"/>
          </a:p>
        </p:txBody>
      </p:sp>
    </p:spTree>
    <p:extLst>
      <p:ext uri="{BB962C8B-B14F-4D97-AF65-F5344CB8AC3E}">
        <p14:creationId xmlns:p14="http://schemas.microsoft.com/office/powerpoint/2010/main" val="273181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event schedule CSI receives daily with the vehicles that will be in use. </a:t>
            </a:r>
          </a:p>
        </p:txBody>
      </p:sp>
      <p:sp>
        <p:nvSpPr>
          <p:cNvPr id="4" name="Slide Number Placeholder 3"/>
          <p:cNvSpPr>
            <a:spLocks noGrp="1"/>
          </p:cNvSpPr>
          <p:nvPr>
            <p:ph type="sldNum" sz="quarter" idx="5"/>
          </p:nvPr>
        </p:nvSpPr>
        <p:spPr/>
        <p:txBody>
          <a:bodyPr/>
          <a:lstStyle/>
          <a:p>
            <a:fld id="{75F934EC-963A-4A95-BA23-86473157A284}" type="slidenum">
              <a:rPr lang="en-US" smtClean="0"/>
              <a:t>8</a:t>
            </a:fld>
            <a:endParaRPr lang="en-US"/>
          </a:p>
        </p:txBody>
      </p:sp>
    </p:spTree>
    <p:extLst>
      <p:ext uri="{BB962C8B-B14F-4D97-AF65-F5344CB8AC3E}">
        <p14:creationId xmlns:p14="http://schemas.microsoft.com/office/powerpoint/2010/main" val="75721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this when the new approved vendors list comes out. I use it to get a quick look to see if any event holders need to be alerted if the vendor has fallen off the list.  </a:t>
            </a:r>
          </a:p>
        </p:txBody>
      </p:sp>
      <p:sp>
        <p:nvSpPr>
          <p:cNvPr id="4" name="Slide Number Placeholder 3"/>
          <p:cNvSpPr>
            <a:spLocks noGrp="1"/>
          </p:cNvSpPr>
          <p:nvPr>
            <p:ph type="sldNum" sz="quarter" idx="5"/>
          </p:nvPr>
        </p:nvSpPr>
        <p:spPr/>
        <p:txBody>
          <a:bodyPr/>
          <a:lstStyle/>
          <a:p>
            <a:fld id="{75F934EC-963A-4A95-BA23-86473157A284}" type="slidenum">
              <a:rPr lang="en-US" smtClean="0"/>
              <a:t>10</a:t>
            </a:fld>
            <a:endParaRPr lang="en-US"/>
          </a:p>
        </p:txBody>
      </p:sp>
    </p:spTree>
    <p:extLst>
      <p:ext uri="{BB962C8B-B14F-4D97-AF65-F5344CB8AC3E}">
        <p14:creationId xmlns:p14="http://schemas.microsoft.com/office/powerpoint/2010/main" val="59241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44A941F-6CB2-4307-85EA-4F7F87B42670}"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27100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A941F-6CB2-4307-85EA-4F7F87B42670}"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370200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A941F-6CB2-4307-85EA-4F7F87B42670}"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375335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A941F-6CB2-4307-85EA-4F7F87B42670}"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9553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44A941F-6CB2-4307-85EA-4F7F87B42670}"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192484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44A941F-6CB2-4307-85EA-4F7F87B42670}" type="datetimeFigureOut">
              <a:rPr lang="en-US" smtClean="0"/>
              <a:t>2/24/2023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392867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44A941F-6CB2-4307-85EA-4F7F87B42670}"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FFBB3-94EA-4DF3-BBFF-6E934389884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814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A941F-6CB2-4307-85EA-4F7F87B42670}"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4489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A941F-6CB2-4307-85EA-4F7F87B42670}"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43556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44A941F-6CB2-4307-85EA-4F7F87B42670}" type="datetimeFigureOut">
              <a:rPr lang="en-US" smtClean="0"/>
              <a:t>2/24/2023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207785974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44A941F-6CB2-4307-85EA-4F7F87B42670}" type="datetimeFigureOut">
              <a:rPr lang="en-US" smtClean="0"/>
              <a:t>2/24/2023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6EFFBB3-94EA-4DF3-BBFF-6E934389884F}" type="slidenum">
              <a:rPr lang="en-US" smtClean="0"/>
              <a:t>‹#›</a:t>
            </a:fld>
            <a:endParaRPr lang="en-US"/>
          </a:p>
        </p:txBody>
      </p:sp>
    </p:spTree>
    <p:extLst>
      <p:ext uri="{BB962C8B-B14F-4D97-AF65-F5344CB8AC3E}">
        <p14:creationId xmlns:p14="http://schemas.microsoft.com/office/powerpoint/2010/main" val="36117662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44A941F-6CB2-4307-85EA-4F7F87B42670}" type="datetimeFigureOut">
              <a:rPr lang="en-US" smtClean="0"/>
              <a:t>2/24/2023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6EFFBB3-94EA-4DF3-BBFF-6E934389884F}" type="slidenum">
              <a:rPr lang="en-US" smtClean="0"/>
              <a:t>‹#›</a:t>
            </a:fld>
            <a:endParaRPr lang="en-US"/>
          </a:p>
        </p:txBody>
      </p:sp>
    </p:spTree>
    <p:extLst>
      <p:ext uri="{BB962C8B-B14F-4D97-AF65-F5344CB8AC3E}">
        <p14:creationId xmlns:p14="http://schemas.microsoft.com/office/powerpoint/2010/main" val="2497224151"/>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B7F0-B7B8-440B-9E7B-DFF143DAEBC2}"/>
              </a:ext>
            </a:extLst>
          </p:cNvPr>
          <p:cNvSpPr>
            <a:spLocks noGrp="1"/>
          </p:cNvSpPr>
          <p:nvPr>
            <p:ph type="ctrTitle"/>
          </p:nvPr>
        </p:nvSpPr>
        <p:spPr/>
        <p:txBody>
          <a:bodyPr/>
          <a:lstStyle/>
          <a:p>
            <a:r>
              <a:rPr lang="en-US" dirty="0"/>
              <a:t>EMS Reports</a:t>
            </a:r>
          </a:p>
        </p:txBody>
      </p:sp>
      <p:sp>
        <p:nvSpPr>
          <p:cNvPr id="3" name="Subtitle 2">
            <a:extLst>
              <a:ext uri="{FF2B5EF4-FFF2-40B4-BE49-F238E27FC236}">
                <a16:creationId xmlns:a16="http://schemas.microsoft.com/office/drawing/2014/main" id="{5564BACC-80E5-4183-8D24-6F33F654132E}"/>
              </a:ext>
            </a:extLst>
          </p:cNvPr>
          <p:cNvSpPr>
            <a:spLocks noGrp="1"/>
          </p:cNvSpPr>
          <p:nvPr>
            <p:ph type="subTitle" idx="1"/>
          </p:nvPr>
        </p:nvSpPr>
        <p:spPr/>
        <p:txBody>
          <a:bodyPr/>
          <a:lstStyle/>
          <a:p>
            <a:r>
              <a:rPr lang="en-US" dirty="0"/>
              <a:t>Crystal Hamilton</a:t>
            </a:r>
          </a:p>
        </p:txBody>
      </p:sp>
    </p:spTree>
    <p:extLst>
      <p:ext uri="{BB962C8B-B14F-4D97-AF65-F5344CB8AC3E}">
        <p14:creationId xmlns:p14="http://schemas.microsoft.com/office/powerpoint/2010/main" val="419636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CAF0D-FDFD-404D-8D9E-343958DEC0F5}"/>
              </a:ext>
            </a:extLst>
          </p:cNvPr>
          <p:cNvPicPr>
            <a:picLocks noChangeAspect="1"/>
          </p:cNvPicPr>
          <p:nvPr/>
        </p:nvPicPr>
        <p:blipFill>
          <a:blip r:embed="rId3"/>
          <a:stretch>
            <a:fillRect/>
          </a:stretch>
        </p:blipFill>
        <p:spPr>
          <a:xfrm>
            <a:off x="165463" y="247853"/>
            <a:ext cx="11861074" cy="6362294"/>
          </a:xfrm>
          <a:prstGeom prst="rect">
            <a:avLst/>
          </a:prstGeom>
        </p:spPr>
      </p:pic>
    </p:spTree>
    <p:extLst>
      <p:ext uri="{BB962C8B-B14F-4D97-AF65-F5344CB8AC3E}">
        <p14:creationId xmlns:p14="http://schemas.microsoft.com/office/powerpoint/2010/main" val="50290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1632-9D3B-4C41-89D5-670DA84BA432}"/>
              </a:ext>
            </a:extLst>
          </p:cNvPr>
          <p:cNvSpPr>
            <a:spLocks noGrp="1"/>
          </p:cNvSpPr>
          <p:nvPr>
            <p:ph type="title"/>
          </p:nvPr>
        </p:nvSpPr>
        <p:spPr/>
        <p:txBody>
          <a:bodyPr/>
          <a:lstStyle/>
          <a:p>
            <a:r>
              <a:rPr lang="en-US" dirty="0"/>
              <a:t>Query Builder</a:t>
            </a:r>
          </a:p>
        </p:txBody>
      </p:sp>
      <p:sp>
        <p:nvSpPr>
          <p:cNvPr id="3" name="Content Placeholder 2">
            <a:extLst>
              <a:ext uri="{FF2B5EF4-FFF2-40B4-BE49-F238E27FC236}">
                <a16:creationId xmlns:a16="http://schemas.microsoft.com/office/drawing/2014/main" id="{A5FA4163-EA2B-42AA-9F52-7E7A286C0647}"/>
              </a:ext>
            </a:extLst>
          </p:cNvPr>
          <p:cNvSpPr>
            <a:spLocks noGrp="1"/>
          </p:cNvSpPr>
          <p:nvPr>
            <p:ph idx="1"/>
          </p:nvPr>
        </p:nvSpPr>
        <p:spPr/>
        <p:txBody>
          <a:bodyPr/>
          <a:lstStyle/>
          <a:p>
            <a:r>
              <a:rPr lang="en-US" dirty="0"/>
              <a:t> </a:t>
            </a:r>
            <a:r>
              <a:rPr lang="en-US" b="1" dirty="0"/>
              <a:t>Highly</a:t>
            </a:r>
            <a:r>
              <a:rPr lang="en-US" dirty="0"/>
              <a:t> customizable to pull information for various aspects of the system. </a:t>
            </a:r>
          </a:p>
          <a:p>
            <a:r>
              <a:rPr lang="en-US" dirty="0"/>
              <a:t>You can customize what is displayed, how the data is sorted, what data is filtered in or out.</a:t>
            </a:r>
          </a:p>
          <a:p>
            <a:endParaRPr lang="en-US" dirty="0"/>
          </a:p>
          <a:p>
            <a:endParaRPr lang="en-US" dirty="0"/>
          </a:p>
          <a:p>
            <a:r>
              <a:rPr lang="en-US" dirty="0"/>
              <a:t>Use Cases: When you want specific or particular information, especially information other report types lack</a:t>
            </a:r>
          </a:p>
        </p:txBody>
      </p:sp>
    </p:spTree>
    <p:extLst>
      <p:ext uri="{BB962C8B-B14F-4D97-AF65-F5344CB8AC3E}">
        <p14:creationId xmlns:p14="http://schemas.microsoft.com/office/powerpoint/2010/main" val="527825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AD411F-C92B-40EF-A656-E58080E33B4D}"/>
              </a:ext>
            </a:extLst>
          </p:cNvPr>
          <p:cNvPicPr>
            <a:picLocks noChangeAspect="1"/>
          </p:cNvPicPr>
          <p:nvPr/>
        </p:nvPicPr>
        <p:blipFill rotWithShape="1">
          <a:blip r:embed="rId3"/>
          <a:srcRect l="916" t="1074"/>
          <a:stretch/>
        </p:blipFill>
        <p:spPr>
          <a:xfrm>
            <a:off x="336990" y="429075"/>
            <a:ext cx="11518020" cy="5999850"/>
          </a:xfrm>
          <a:prstGeom prst="rect">
            <a:avLst/>
          </a:prstGeom>
        </p:spPr>
      </p:pic>
    </p:spTree>
    <p:extLst>
      <p:ext uri="{BB962C8B-B14F-4D97-AF65-F5344CB8AC3E}">
        <p14:creationId xmlns:p14="http://schemas.microsoft.com/office/powerpoint/2010/main" val="268506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116D9-E41F-4942-9775-CEFCEA6EF23B}"/>
              </a:ext>
            </a:extLst>
          </p:cNvPr>
          <p:cNvPicPr>
            <a:picLocks noChangeAspect="1"/>
          </p:cNvPicPr>
          <p:nvPr/>
        </p:nvPicPr>
        <p:blipFill rotWithShape="1">
          <a:blip r:embed="rId3"/>
          <a:srcRect l="802" t="1131" b="1230"/>
          <a:stretch/>
        </p:blipFill>
        <p:spPr>
          <a:xfrm>
            <a:off x="230778" y="356034"/>
            <a:ext cx="11730444" cy="6145931"/>
          </a:xfrm>
          <a:prstGeom prst="rect">
            <a:avLst/>
          </a:prstGeom>
        </p:spPr>
      </p:pic>
    </p:spTree>
    <p:extLst>
      <p:ext uri="{BB962C8B-B14F-4D97-AF65-F5344CB8AC3E}">
        <p14:creationId xmlns:p14="http://schemas.microsoft.com/office/powerpoint/2010/main" val="281656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A5890-4140-41AD-AF2C-747DECE3F01C}"/>
              </a:ext>
            </a:extLst>
          </p:cNvPr>
          <p:cNvPicPr>
            <a:picLocks noChangeAspect="1"/>
          </p:cNvPicPr>
          <p:nvPr/>
        </p:nvPicPr>
        <p:blipFill rotWithShape="1">
          <a:blip r:embed="rId3"/>
          <a:srcRect l="695" t="1160"/>
          <a:stretch/>
        </p:blipFill>
        <p:spPr>
          <a:xfrm>
            <a:off x="170860" y="326570"/>
            <a:ext cx="11850280" cy="6204860"/>
          </a:xfrm>
          <a:prstGeom prst="rect">
            <a:avLst/>
          </a:prstGeom>
        </p:spPr>
      </p:pic>
    </p:spTree>
    <p:extLst>
      <p:ext uri="{BB962C8B-B14F-4D97-AF65-F5344CB8AC3E}">
        <p14:creationId xmlns:p14="http://schemas.microsoft.com/office/powerpoint/2010/main" val="196271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BA7F-DF4E-41EA-8CEF-8A7848256F41}"/>
              </a:ext>
            </a:extLst>
          </p:cNvPr>
          <p:cNvSpPr>
            <a:spLocks noGrp="1"/>
          </p:cNvSpPr>
          <p:nvPr>
            <p:ph type="title"/>
          </p:nvPr>
        </p:nvSpPr>
        <p:spPr/>
        <p:txBody>
          <a:bodyPr/>
          <a:lstStyle/>
          <a:p>
            <a:r>
              <a:rPr lang="en-US" dirty="0"/>
              <a:t>Browser</a:t>
            </a:r>
          </a:p>
        </p:txBody>
      </p:sp>
      <p:sp>
        <p:nvSpPr>
          <p:cNvPr id="3" name="Content Placeholder 2">
            <a:extLst>
              <a:ext uri="{FF2B5EF4-FFF2-40B4-BE49-F238E27FC236}">
                <a16:creationId xmlns:a16="http://schemas.microsoft.com/office/drawing/2014/main" id="{C73B1C7E-9C05-4517-919D-ABF3A1F2F472}"/>
              </a:ext>
            </a:extLst>
          </p:cNvPr>
          <p:cNvSpPr>
            <a:spLocks noGrp="1"/>
          </p:cNvSpPr>
          <p:nvPr>
            <p:ph idx="1"/>
          </p:nvPr>
        </p:nvSpPr>
        <p:spPr/>
        <p:txBody>
          <a:bodyPr/>
          <a:lstStyle/>
          <a:p>
            <a:r>
              <a:rPr lang="en-US" dirty="0"/>
              <a:t>My best friend and most used way to pull information :)</a:t>
            </a:r>
          </a:p>
          <a:p>
            <a:r>
              <a:rPr lang="en-US" dirty="0"/>
              <a:t>Technically not considered a report but is similar to the Query Builder but more user friendly </a:t>
            </a:r>
          </a:p>
        </p:txBody>
      </p:sp>
    </p:spTree>
    <p:extLst>
      <p:ext uri="{BB962C8B-B14F-4D97-AF65-F5344CB8AC3E}">
        <p14:creationId xmlns:p14="http://schemas.microsoft.com/office/powerpoint/2010/main" val="164826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A2D7A-381E-4F3A-8199-1F1DDE5CE575}"/>
              </a:ext>
            </a:extLst>
          </p:cNvPr>
          <p:cNvPicPr>
            <a:picLocks noChangeAspect="1"/>
          </p:cNvPicPr>
          <p:nvPr/>
        </p:nvPicPr>
        <p:blipFill>
          <a:blip r:embed="rId3"/>
          <a:stretch>
            <a:fillRect/>
          </a:stretch>
        </p:blipFill>
        <p:spPr>
          <a:xfrm>
            <a:off x="0" y="0"/>
            <a:ext cx="6826601" cy="4781796"/>
          </a:xfrm>
          <a:prstGeom prst="rect">
            <a:avLst/>
          </a:prstGeom>
        </p:spPr>
      </p:pic>
      <p:pic>
        <p:nvPicPr>
          <p:cNvPr id="5" name="Picture 4">
            <a:extLst>
              <a:ext uri="{FF2B5EF4-FFF2-40B4-BE49-F238E27FC236}">
                <a16:creationId xmlns:a16="http://schemas.microsoft.com/office/drawing/2014/main" id="{9D5CE3D3-240C-4A1E-A75D-84C0598ABA8A}"/>
              </a:ext>
            </a:extLst>
          </p:cNvPr>
          <p:cNvPicPr>
            <a:picLocks noChangeAspect="1"/>
          </p:cNvPicPr>
          <p:nvPr/>
        </p:nvPicPr>
        <p:blipFill>
          <a:blip r:embed="rId4"/>
          <a:stretch>
            <a:fillRect/>
          </a:stretch>
        </p:blipFill>
        <p:spPr>
          <a:xfrm>
            <a:off x="5479705" y="2165109"/>
            <a:ext cx="6712295" cy="4692891"/>
          </a:xfrm>
          <a:prstGeom prst="rect">
            <a:avLst/>
          </a:prstGeom>
        </p:spPr>
      </p:pic>
    </p:spTree>
    <p:extLst>
      <p:ext uri="{BB962C8B-B14F-4D97-AF65-F5344CB8AC3E}">
        <p14:creationId xmlns:p14="http://schemas.microsoft.com/office/powerpoint/2010/main" val="90887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ECCB-7748-41FC-AB6D-E44BA52C5BA0}"/>
              </a:ext>
            </a:extLst>
          </p:cNvPr>
          <p:cNvSpPr>
            <a:spLocks noGrp="1"/>
          </p:cNvSpPr>
          <p:nvPr>
            <p:ph type="title"/>
          </p:nvPr>
        </p:nvSpPr>
        <p:spPr/>
        <p:txBody>
          <a:bodyPr/>
          <a:lstStyle/>
          <a:p>
            <a:r>
              <a:rPr lang="en-US" dirty="0"/>
              <a:t>Calendar</a:t>
            </a:r>
          </a:p>
        </p:txBody>
      </p:sp>
      <p:sp>
        <p:nvSpPr>
          <p:cNvPr id="3" name="Content Placeholder 2">
            <a:extLst>
              <a:ext uri="{FF2B5EF4-FFF2-40B4-BE49-F238E27FC236}">
                <a16:creationId xmlns:a16="http://schemas.microsoft.com/office/drawing/2014/main" id="{D0D57C6C-B2DA-41C1-A919-0DAD6FB7C85C}"/>
              </a:ext>
            </a:extLst>
          </p:cNvPr>
          <p:cNvSpPr>
            <a:spLocks noGrp="1"/>
          </p:cNvSpPr>
          <p:nvPr>
            <p:ph idx="1"/>
          </p:nvPr>
        </p:nvSpPr>
        <p:spPr/>
        <p:txBody>
          <a:bodyPr/>
          <a:lstStyle/>
          <a:p>
            <a:r>
              <a:rPr lang="en-US" dirty="0"/>
              <a:t>Honorable Mention!</a:t>
            </a:r>
          </a:p>
          <a:p>
            <a:r>
              <a:rPr lang="en-US" dirty="0"/>
              <a:t>A visual snapshot of the volume in a month’s time.</a:t>
            </a:r>
          </a:p>
          <a:p>
            <a:endParaRPr lang="en-US" dirty="0"/>
          </a:p>
          <a:p>
            <a:r>
              <a:rPr lang="en-US" dirty="0"/>
              <a:t>Use Cases:  Searching to see what is occurring in a building/space during the month </a:t>
            </a:r>
          </a:p>
        </p:txBody>
      </p:sp>
    </p:spTree>
    <p:extLst>
      <p:ext uri="{BB962C8B-B14F-4D97-AF65-F5344CB8AC3E}">
        <p14:creationId xmlns:p14="http://schemas.microsoft.com/office/powerpoint/2010/main" val="40056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5BEE4-2C18-4E5E-AF07-84A5952E57D1}"/>
              </a:ext>
            </a:extLst>
          </p:cNvPr>
          <p:cNvPicPr>
            <a:picLocks noChangeAspect="1"/>
          </p:cNvPicPr>
          <p:nvPr/>
        </p:nvPicPr>
        <p:blipFill>
          <a:blip r:embed="rId3"/>
          <a:stretch>
            <a:fillRect/>
          </a:stretch>
        </p:blipFill>
        <p:spPr>
          <a:xfrm>
            <a:off x="122202" y="1076964"/>
            <a:ext cx="11947596" cy="4263238"/>
          </a:xfrm>
          <a:prstGeom prst="rect">
            <a:avLst/>
          </a:prstGeom>
        </p:spPr>
      </p:pic>
    </p:spTree>
    <p:extLst>
      <p:ext uri="{BB962C8B-B14F-4D97-AF65-F5344CB8AC3E}">
        <p14:creationId xmlns:p14="http://schemas.microsoft.com/office/powerpoint/2010/main" val="100237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3AFB-2FEB-45CB-A039-8DB957985CF8}"/>
              </a:ext>
            </a:extLst>
          </p:cNvPr>
          <p:cNvSpPr>
            <a:spLocks noGrp="1"/>
          </p:cNvSpPr>
          <p:nvPr>
            <p:ph type="title"/>
          </p:nvPr>
        </p:nvSpPr>
        <p:spPr/>
        <p:txBody>
          <a:bodyPr/>
          <a:lstStyle/>
          <a:p>
            <a:r>
              <a:rPr lang="en-US" dirty="0"/>
              <a:t>Live demo</a:t>
            </a:r>
          </a:p>
        </p:txBody>
      </p:sp>
      <p:sp>
        <p:nvSpPr>
          <p:cNvPr id="3" name="Text Placeholder 2">
            <a:extLst>
              <a:ext uri="{FF2B5EF4-FFF2-40B4-BE49-F238E27FC236}">
                <a16:creationId xmlns:a16="http://schemas.microsoft.com/office/drawing/2014/main" id="{9602ADCA-0F20-493B-872F-0CC9E0C88B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929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8835-AD78-424F-AE4B-804B451F0F4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2625613-9EB2-4073-A791-AF38F3FD2211}"/>
              </a:ext>
            </a:extLst>
          </p:cNvPr>
          <p:cNvSpPr>
            <a:spLocks noGrp="1"/>
          </p:cNvSpPr>
          <p:nvPr>
            <p:ph idx="1"/>
          </p:nvPr>
        </p:nvSpPr>
        <p:spPr/>
        <p:txBody>
          <a:bodyPr>
            <a:normAutofit lnSpcReduction="10000"/>
          </a:bodyPr>
          <a:lstStyle/>
          <a:p>
            <a:r>
              <a:rPr lang="en-US" dirty="0"/>
              <a:t>My Views</a:t>
            </a:r>
          </a:p>
          <a:p>
            <a:r>
              <a:rPr lang="en-US" dirty="0"/>
              <a:t>Set up worksheet</a:t>
            </a:r>
          </a:p>
          <a:p>
            <a:r>
              <a:rPr lang="en-US" dirty="0"/>
              <a:t>Event schedule </a:t>
            </a:r>
          </a:p>
          <a:p>
            <a:r>
              <a:rPr lang="en-US" dirty="0"/>
              <a:t>Resource schedule</a:t>
            </a:r>
          </a:p>
          <a:p>
            <a:r>
              <a:rPr lang="en-US" dirty="0"/>
              <a:t>Query builder</a:t>
            </a:r>
          </a:p>
          <a:p>
            <a:r>
              <a:rPr lang="en-US" dirty="0"/>
              <a:t>Browser</a:t>
            </a:r>
          </a:p>
          <a:p>
            <a:r>
              <a:rPr lang="en-US" dirty="0"/>
              <a:t>Calendar</a:t>
            </a:r>
          </a:p>
          <a:p>
            <a:r>
              <a:rPr lang="en-US" b="1" dirty="0"/>
              <a:t>LIVE DEMO</a:t>
            </a:r>
          </a:p>
        </p:txBody>
      </p:sp>
    </p:spTree>
    <p:extLst>
      <p:ext uri="{BB962C8B-B14F-4D97-AF65-F5344CB8AC3E}">
        <p14:creationId xmlns:p14="http://schemas.microsoft.com/office/powerpoint/2010/main" val="340040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3349D-F9AF-4E2B-A1F3-FE5E2F8A9038}"/>
              </a:ext>
            </a:extLst>
          </p:cNvPr>
          <p:cNvSpPr>
            <a:spLocks noGrp="1"/>
          </p:cNvSpPr>
          <p:nvPr>
            <p:ph type="title"/>
          </p:nvPr>
        </p:nvSpPr>
        <p:spPr/>
        <p:txBody>
          <a:bodyPr/>
          <a:lstStyle/>
          <a:p>
            <a:r>
              <a:rPr lang="en-US" dirty="0"/>
              <a:t>My Views</a:t>
            </a:r>
          </a:p>
        </p:txBody>
      </p:sp>
      <p:sp>
        <p:nvSpPr>
          <p:cNvPr id="4" name="Content Placeholder 3">
            <a:extLst>
              <a:ext uri="{FF2B5EF4-FFF2-40B4-BE49-F238E27FC236}">
                <a16:creationId xmlns:a16="http://schemas.microsoft.com/office/drawing/2014/main" id="{2EEEC488-7444-468D-A3F1-C56E65E0E987}"/>
              </a:ext>
            </a:extLst>
          </p:cNvPr>
          <p:cNvSpPr>
            <a:spLocks noGrp="1"/>
          </p:cNvSpPr>
          <p:nvPr>
            <p:ph idx="1"/>
          </p:nvPr>
        </p:nvSpPr>
        <p:spPr/>
        <p:txBody>
          <a:bodyPr>
            <a:normAutofit/>
          </a:bodyPr>
          <a:lstStyle/>
          <a:p>
            <a:r>
              <a:rPr lang="en-US" dirty="0"/>
              <a:t>A great way to pull multiple spaces across one or more building. </a:t>
            </a:r>
          </a:p>
          <a:p>
            <a:pPr lvl="1"/>
            <a:r>
              <a:rPr lang="en-US" dirty="0"/>
              <a:t>Great when you don’t want to see </a:t>
            </a:r>
            <a:r>
              <a:rPr lang="en-US" b="1" i="1" dirty="0"/>
              <a:t>all</a:t>
            </a:r>
            <a:r>
              <a:rPr lang="en-US" dirty="0"/>
              <a:t> of the spaces in a Building or Area</a:t>
            </a:r>
          </a:p>
          <a:p>
            <a:r>
              <a:rPr lang="en-US" dirty="0"/>
              <a:t>User account specific. ONLY SEEN BY YOU. No one else with system access can see. </a:t>
            </a:r>
          </a:p>
          <a:p>
            <a:pPr lvl="1"/>
            <a:endParaRPr lang="en-US" dirty="0"/>
          </a:p>
          <a:p>
            <a:pPr lvl="1"/>
            <a:endParaRPr lang="en-US" dirty="0"/>
          </a:p>
          <a:p>
            <a:pPr lvl="1"/>
            <a:endParaRPr lang="en-US" dirty="0"/>
          </a:p>
          <a:p>
            <a:r>
              <a:rPr lang="en-US" dirty="0"/>
              <a:t>Use Cases: Monitor the use of certain spaces you oversee	</a:t>
            </a:r>
          </a:p>
        </p:txBody>
      </p:sp>
    </p:spTree>
    <p:extLst>
      <p:ext uri="{BB962C8B-B14F-4D97-AF65-F5344CB8AC3E}">
        <p14:creationId xmlns:p14="http://schemas.microsoft.com/office/powerpoint/2010/main" val="125082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590D-FC0E-4BFB-AEA3-F05E937CFF75}"/>
              </a:ext>
            </a:extLst>
          </p:cNvPr>
          <p:cNvSpPr>
            <a:spLocks noGrp="1"/>
          </p:cNvSpPr>
          <p:nvPr>
            <p:ph type="title"/>
          </p:nvPr>
        </p:nvSpPr>
        <p:spPr/>
        <p:txBody>
          <a:bodyPr/>
          <a:lstStyle/>
          <a:p>
            <a:r>
              <a:rPr lang="en-US" dirty="0"/>
              <a:t>Setup Worksheet</a:t>
            </a:r>
          </a:p>
        </p:txBody>
      </p:sp>
      <p:sp>
        <p:nvSpPr>
          <p:cNvPr id="3" name="Content Placeholder 2">
            <a:extLst>
              <a:ext uri="{FF2B5EF4-FFF2-40B4-BE49-F238E27FC236}">
                <a16:creationId xmlns:a16="http://schemas.microsoft.com/office/drawing/2014/main" id="{86F49E79-A5F2-4854-AB53-72F450EDF93F}"/>
              </a:ext>
            </a:extLst>
          </p:cNvPr>
          <p:cNvSpPr>
            <a:spLocks noGrp="1"/>
          </p:cNvSpPr>
          <p:nvPr>
            <p:ph idx="1"/>
          </p:nvPr>
        </p:nvSpPr>
        <p:spPr/>
        <p:txBody>
          <a:bodyPr>
            <a:normAutofit/>
          </a:bodyPr>
          <a:lstStyle/>
          <a:p>
            <a:r>
              <a:rPr lang="en-US" dirty="0"/>
              <a:t>Most common report on campus. </a:t>
            </a:r>
          </a:p>
          <a:p>
            <a:r>
              <a:rPr lang="en-US" dirty="0"/>
              <a:t>Generally the </a:t>
            </a:r>
            <a:r>
              <a:rPr lang="en-US" i="1" dirty="0"/>
              <a:t>best</a:t>
            </a:r>
            <a:r>
              <a:rPr lang="en-US" dirty="0"/>
              <a:t> all around report includes: services, event information, first contact information, reserved and event time information.</a:t>
            </a:r>
          </a:p>
          <a:p>
            <a:endParaRPr lang="en-US" dirty="0"/>
          </a:p>
          <a:p>
            <a:r>
              <a:rPr lang="en-US" dirty="0"/>
              <a:t>Customizable to only show certain categories if desired. </a:t>
            </a:r>
          </a:p>
          <a:p>
            <a:pPr lvl="1"/>
            <a:r>
              <a:rPr lang="en-US" dirty="0"/>
              <a:t>Support Services gets a daily report that only has the Support Services related categories, no Dining, no TMSS, etc. </a:t>
            </a:r>
          </a:p>
          <a:p>
            <a:pPr lvl="1" indent="0">
              <a:buNone/>
            </a:pPr>
            <a:endParaRPr lang="en-US" dirty="0"/>
          </a:p>
          <a:p>
            <a:endParaRPr lang="en-US" dirty="0"/>
          </a:p>
        </p:txBody>
      </p:sp>
    </p:spTree>
    <p:extLst>
      <p:ext uri="{BB962C8B-B14F-4D97-AF65-F5344CB8AC3E}">
        <p14:creationId xmlns:p14="http://schemas.microsoft.com/office/powerpoint/2010/main" val="311674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658423-EEE6-4B63-8E2B-66ED74772E84}"/>
              </a:ext>
            </a:extLst>
          </p:cNvPr>
          <p:cNvPicPr>
            <a:picLocks noChangeAspect="1"/>
          </p:cNvPicPr>
          <p:nvPr/>
        </p:nvPicPr>
        <p:blipFill>
          <a:blip r:embed="rId3"/>
          <a:stretch>
            <a:fillRect/>
          </a:stretch>
        </p:blipFill>
        <p:spPr>
          <a:xfrm>
            <a:off x="1229559" y="95793"/>
            <a:ext cx="10011556" cy="6535784"/>
          </a:xfrm>
          <a:prstGeom prst="rect">
            <a:avLst/>
          </a:prstGeom>
        </p:spPr>
      </p:pic>
    </p:spTree>
    <p:extLst>
      <p:ext uri="{BB962C8B-B14F-4D97-AF65-F5344CB8AC3E}">
        <p14:creationId xmlns:p14="http://schemas.microsoft.com/office/powerpoint/2010/main" val="254221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8F2D63-F130-4E77-9157-68AF08E10879}"/>
              </a:ext>
            </a:extLst>
          </p:cNvPr>
          <p:cNvPicPr>
            <a:picLocks noChangeAspect="1"/>
          </p:cNvPicPr>
          <p:nvPr/>
        </p:nvPicPr>
        <p:blipFill>
          <a:blip r:embed="rId3"/>
          <a:stretch>
            <a:fillRect/>
          </a:stretch>
        </p:blipFill>
        <p:spPr>
          <a:xfrm>
            <a:off x="109944" y="352696"/>
            <a:ext cx="11972112" cy="6152608"/>
          </a:xfrm>
          <a:prstGeom prst="rect">
            <a:avLst/>
          </a:prstGeom>
        </p:spPr>
      </p:pic>
    </p:spTree>
    <p:extLst>
      <p:ext uri="{BB962C8B-B14F-4D97-AF65-F5344CB8AC3E}">
        <p14:creationId xmlns:p14="http://schemas.microsoft.com/office/powerpoint/2010/main" val="428571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4AEE-EE3D-4D1E-844B-3C8B49AFD3D3}"/>
              </a:ext>
            </a:extLst>
          </p:cNvPr>
          <p:cNvSpPr>
            <a:spLocks noGrp="1"/>
          </p:cNvSpPr>
          <p:nvPr>
            <p:ph type="title"/>
          </p:nvPr>
        </p:nvSpPr>
        <p:spPr/>
        <p:txBody>
          <a:bodyPr/>
          <a:lstStyle/>
          <a:p>
            <a:r>
              <a:rPr lang="en-US" dirty="0"/>
              <a:t>Event Schedule</a:t>
            </a:r>
          </a:p>
        </p:txBody>
      </p:sp>
      <p:sp>
        <p:nvSpPr>
          <p:cNvPr id="4" name="Content Placeholder 3">
            <a:extLst>
              <a:ext uri="{FF2B5EF4-FFF2-40B4-BE49-F238E27FC236}">
                <a16:creationId xmlns:a16="http://schemas.microsoft.com/office/drawing/2014/main" id="{382AA669-A48B-4CFD-8CB2-DD0D04F490A7}"/>
              </a:ext>
            </a:extLst>
          </p:cNvPr>
          <p:cNvSpPr>
            <a:spLocks noGrp="1"/>
          </p:cNvSpPr>
          <p:nvPr>
            <p:ph idx="1"/>
          </p:nvPr>
        </p:nvSpPr>
        <p:spPr/>
        <p:txBody>
          <a:bodyPr/>
          <a:lstStyle/>
          <a:p>
            <a:r>
              <a:rPr lang="en-US" dirty="0"/>
              <a:t>Gives start &amp; end time, organization, event name and location. </a:t>
            </a:r>
          </a:p>
          <a:p>
            <a:endParaRPr lang="en-US" dirty="0"/>
          </a:p>
          <a:p>
            <a:endParaRPr lang="en-US" dirty="0"/>
          </a:p>
          <a:p>
            <a:r>
              <a:rPr lang="en-US" b="1" dirty="0"/>
              <a:t>Great for front desks or to post on door of space(s)</a:t>
            </a:r>
          </a:p>
        </p:txBody>
      </p:sp>
    </p:spTree>
    <p:extLst>
      <p:ext uri="{BB962C8B-B14F-4D97-AF65-F5344CB8AC3E}">
        <p14:creationId xmlns:p14="http://schemas.microsoft.com/office/powerpoint/2010/main" val="29611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DA74D-E309-4477-97A2-4E318A7CE229}"/>
              </a:ext>
            </a:extLst>
          </p:cNvPr>
          <p:cNvPicPr>
            <a:picLocks noChangeAspect="1"/>
          </p:cNvPicPr>
          <p:nvPr/>
        </p:nvPicPr>
        <p:blipFill>
          <a:blip r:embed="rId3"/>
          <a:stretch>
            <a:fillRect/>
          </a:stretch>
        </p:blipFill>
        <p:spPr>
          <a:xfrm>
            <a:off x="125601" y="1371600"/>
            <a:ext cx="11940798" cy="4114800"/>
          </a:xfrm>
          <a:prstGeom prst="rect">
            <a:avLst/>
          </a:prstGeom>
        </p:spPr>
      </p:pic>
    </p:spTree>
    <p:extLst>
      <p:ext uri="{BB962C8B-B14F-4D97-AF65-F5344CB8AC3E}">
        <p14:creationId xmlns:p14="http://schemas.microsoft.com/office/powerpoint/2010/main" val="261182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1C69-D299-4373-A2B8-860C3FBF40CB}"/>
              </a:ext>
            </a:extLst>
          </p:cNvPr>
          <p:cNvSpPr>
            <a:spLocks noGrp="1"/>
          </p:cNvSpPr>
          <p:nvPr>
            <p:ph type="title"/>
          </p:nvPr>
        </p:nvSpPr>
        <p:spPr/>
        <p:txBody>
          <a:bodyPr/>
          <a:lstStyle/>
          <a:p>
            <a:r>
              <a:rPr lang="en-US" dirty="0"/>
              <a:t>Resource Schedule</a:t>
            </a:r>
          </a:p>
        </p:txBody>
      </p:sp>
      <p:sp>
        <p:nvSpPr>
          <p:cNvPr id="5" name="Content Placeholder 4">
            <a:extLst>
              <a:ext uri="{FF2B5EF4-FFF2-40B4-BE49-F238E27FC236}">
                <a16:creationId xmlns:a16="http://schemas.microsoft.com/office/drawing/2014/main" id="{68369E71-7A5E-42F5-9DE2-B4F04634C2E9}"/>
              </a:ext>
            </a:extLst>
          </p:cNvPr>
          <p:cNvSpPr>
            <a:spLocks noGrp="1"/>
          </p:cNvSpPr>
          <p:nvPr>
            <p:ph idx="1"/>
          </p:nvPr>
        </p:nvSpPr>
        <p:spPr/>
        <p:txBody>
          <a:bodyPr/>
          <a:lstStyle/>
          <a:p>
            <a:r>
              <a:rPr lang="en-US" dirty="0"/>
              <a:t>Used to easily see at a daily glance which resources are requested. </a:t>
            </a:r>
          </a:p>
          <a:p>
            <a:r>
              <a:rPr lang="en-US" dirty="0"/>
              <a:t>Category based (</a:t>
            </a:r>
            <a:r>
              <a:rPr lang="en-US" dirty="0" err="1"/>
              <a:t>ie</a:t>
            </a:r>
            <a:r>
              <a:rPr lang="en-US" dirty="0"/>
              <a:t>. Dining Services, Support Services, TMSS, URPD Event Services)</a:t>
            </a:r>
          </a:p>
          <a:p>
            <a:endParaRPr lang="en-US" dirty="0"/>
          </a:p>
          <a:p>
            <a:r>
              <a:rPr lang="en-US" dirty="0"/>
              <a:t>Use Cases: Great for seeing daily quantities needed.</a:t>
            </a:r>
          </a:p>
          <a:p>
            <a:endParaRPr lang="en-US" dirty="0"/>
          </a:p>
          <a:p>
            <a:endParaRPr lang="en-US" dirty="0"/>
          </a:p>
        </p:txBody>
      </p:sp>
    </p:spTree>
    <p:extLst>
      <p:ext uri="{BB962C8B-B14F-4D97-AF65-F5344CB8AC3E}">
        <p14:creationId xmlns:p14="http://schemas.microsoft.com/office/powerpoint/2010/main" val="14045241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9713</TotalTime>
  <Words>772</Words>
  <Application>Microsoft Office PowerPoint</Application>
  <PresentationFormat>Widescreen</PresentationFormat>
  <Paragraphs>88</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Parcel</vt:lpstr>
      <vt:lpstr>EMS Reports</vt:lpstr>
      <vt:lpstr>Agenda:</vt:lpstr>
      <vt:lpstr>My Views</vt:lpstr>
      <vt:lpstr>Setup Worksheet</vt:lpstr>
      <vt:lpstr>PowerPoint Presentation</vt:lpstr>
      <vt:lpstr>PowerPoint Presentation</vt:lpstr>
      <vt:lpstr>Event Schedule</vt:lpstr>
      <vt:lpstr>PowerPoint Presentation</vt:lpstr>
      <vt:lpstr>Resource Schedule</vt:lpstr>
      <vt:lpstr>PowerPoint Presentation</vt:lpstr>
      <vt:lpstr>Query Builder</vt:lpstr>
      <vt:lpstr>PowerPoint Presentation</vt:lpstr>
      <vt:lpstr>PowerPoint Presentation</vt:lpstr>
      <vt:lpstr>PowerPoint Presentation</vt:lpstr>
      <vt:lpstr>Browser</vt:lpstr>
      <vt:lpstr>PowerPoint Presentation</vt:lpstr>
      <vt:lpstr>Calendar</vt:lpstr>
      <vt:lpstr>PowerPoint Presentation</vt:lpstr>
      <vt:lpstr>Live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reports Webinar</dc:title>
  <dc:creator>Hamilton, Crystal</dc:creator>
  <cp:lastModifiedBy>Hamilton, Crystal</cp:lastModifiedBy>
  <cp:revision>38</cp:revision>
  <dcterms:created xsi:type="dcterms:W3CDTF">2023-02-03T15:26:27Z</dcterms:created>
  <dcterms:modified xsi:type="dcterms:W3CDTF">2023-02-24T21:20:17Z</dcterms:modified>
</cp:coreProperties>
</file>